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3" r:id="rId5"/>
    <p:sldId id="259" r:id="rId6"/>
    <p:sldId id="260" r:id="rId7"/>
    <p:sldId id="262" r:id="rId8"/>
    <p:sldId id="261" r:id="rId9"/>
    <p:sldId id="267" r:id="rId10"/>
    <p:sldId id="268" r:id="rId11"/>
    <p:sldId id="264" r:id="rId12"/>
    <p:sldId id="266" r:id="rId13"/>
    <p:sldId id="269" r:id="rId14"/>
    <p:sldId id="265"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9" d="100"/>
          <a:sy n="89" d="100"/>
        </p:scale>
        <p:origin x="466"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4/5/2018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4/5/2018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4/5/2018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4/5/2018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4/5/2018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4/5/2018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4/5/2018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4/5/2018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4/5/2018</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4/5/2018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4/5/2018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4/5/2018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4/5/2018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4/5/2018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4/5/2018</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mailto:WEAVE@losrios.edu" TargetMode="External"/><Relationship Id="rId2" Type="http://schemas.openxmlformats.org/officeDocument/2006/relationships/hyperlink" Target="http://losrios.edu/legal/Title%20IX%20Officers.ht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WEAVE@losrios.edu" TargetMode="External"/><Relationship Id="rId2" Type="http://schemas.openxmlformats.org/officeDocument/2006/relationships/hyperlink" Target="mailto:SenecaM@flc.losrios.edu" TargetMode="External"/><Relationship Id="rId1" Type="http://schemas.openxmlformats.org/officeDocument/2006/relationships/slideLayout" Target="../slideLayouts/slideLayout2.xml"/><Relationship Id="rId6" Type="http://schemas.openxmlformats.org/officeDocument/2006/relationships/hyperlink" Target="https://www.youtube.com/watch?v=igqM6irCWvM" TargetMode="External"/><Relationship Id="rId5" Type="http://schemas.openxmlformats.org/officeDocument/2006/relationships/hyperlink" Target="http://www.losrios.edu/general_counsel/resources/notanymore_communityresources.pdf" TargetMode="External"/><Relationship Id="rId4" Type="http://schemas.openxmlformats.org/officeDocument/2006/relationships/hyperlink" Target="http://www.losrios.edu/legal/Policies/P-2000/P-2424.pdf"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10000" y="1138904"/>
            <a:ext cx="10572000" cy="2971051"/>
          </a:xfrm>
        </p:spPr>
        <p:txBody>
          <a:bodyPr/>
          <a:lstStyle/>
          <a:p>
            <a:r>
              <a:rPr lang="en-US" dirty="0" smtClean="0"/>
              <a:t>Title IX Review: </a:t>
            </a:r>
            <a:br>
              <a:rPr lang="en-US" dirty="0" smtClean="0"/>
            </a:br>
            <a:r>
              <a:rPr lang="en-US" dirty="0" smtClean="0"/>
              <a:t>Gender-Based Violence and Harassment Training</a:t>
            </a:r>
            <a:endParaRPr lang="en-US" dirty="0"/>
          </a:p>
        </p:txBody>
      </p:sp>
      <p:pic>
        <p:nvPicPr>
          <p:cNvPr id="1026" name="Picture 2" descr="http://inside.flc.losrios.edu/inside/content/major_docs/pio_docs/flc_logo_files/College%20logo%20-%20white/White_horizontal_transparen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9433" y="5159339"/>
            <a:ext cx="5873135" cy="1496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25331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Title IX?</a:t>
            </a:r>
            <a:endParaRPr lang="en-US" dirty="0"/>
          </a:p>
        </p:txBody>
      </p:sp>
      <p:sp>
        <p:nvSpPr>
          <p:cNvPr id="3" name="Content Placeholder 2"/>
          <p:cNvSpPr>
            <a:spLocks noGrp="1"/>
          </p:cNvSpPr>
          <p:nvPr>
            <p:ph idx="1"/>
          </p:nvPr>
        </p:nvSpPr>
        <p:spPr>
          <a:xfrm>
            <a:off x="818712" y="2540695"/>
            <a:ext cx="10554574" cy="3636511"/>
          </a:xfrm>
        </p:spPr>
        <p:txBody>
          <a:bodyPr/>
          <a:lstStyle/>
          <a:p>
            <a:pPr marL="0" indent="0">
              <a:buNone/>
            </a:pPr>
            <a:r>
              <a:rPr lang="en-US" sz="3200" b="1" dirty="0" smtClean="0"/>
              <a:t>Title IX</a:t>
            </a:r>
            <a:r>
              <a:rPr lang="en-US" sz="3200" dirty="0" smtClean="0"/>
              <a:t> of the Education Amendments Act of 1972 is a federal law that states: "No person in the United States shall, on the basis of sex, be excluded from participation in, be denied the benefits of, or be subjected to discrimination under any education program or activity receiving Federal financial assistance."</a:t>
            </a:r>
          </a:p>
          <a:p>
            <a:endParaRPr lang="en-US" dirty="0"/>
          </a:p>
        </p:txBody>
      </p:sp>
    </p:spTree>
    <p:extLst>
      <p:ext uri="{BB962C8B-B14F-4D97-AF65-F5344CB8AC3E}">
        <p14:creationId xmlns:p14="http://schemas.microsoft.com/office/powerpoint/2010/main" val="33529041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does Title IX apply </a:t>
            </a:r>
            <a:r>
              <a:rPr lang="en-US" dirty="0"/>
              <a:t>t</a:t>
            </a:r>
            <a:r>
              <a:rPr lang="en-US" dirty="0" smtClean="0"/>
              <a:t>o?</a:t>
            </a:r>
            <a:endParaRPr lang="en-US" dirty="0"/>
          </a:p>
        </p:txBody>
      </p:sp>
      <p:sp>
        <p:nvSpPr>
          <p:cNvPr id="3" name="Content Placeholder 2"/>
          <p:cNvSpPr>
            <a:spLocks noGrp="1"/>
          </p:cNvSpPr>
          <p:nvPr>
            <p:ph idx="1"/>
          </p:nvPr>
        </p:nvSpPr>
        <p:spPr>
          <a:xfrm>
            <a:off x="810000" y="2522765"/>
            <a:ext cx="10554574" cy="3891206"/>
          </a:xfrm>
        </p:spPr>
        <p:txBody>
          <a:bodyPr>
            <a:normAutofit fontScale="92500" lnSpcReduction="20000"/>
          </a:bodyPr>
          <a:lstStyle/>
          <a:p>
            <a:pPr marL="0" indent="0">
              <a:buNone/>
            </a:pPr>
            <a:r>
              <a:rPr lang="en-US" sz="2800" dirty="0"/>
              <a:t>Title IX applies to </a:t>
            </a:r>
            <a:r>
              <a:rPr lang="en-US" sz="2800" b="1" dirty="0"/>
              <a:t>all educational institutions</a:t>
            </a:r>
            <a:r>
              <a:rPr lang="en-US" sz="2800" dirty="0"/>
              <a:t>, both public and private, that receive federal funds. Title IX protects students involved in any and all academic, </a:t>
            </a:r>
            <a:r>
              <a:rPr lang="en-US" sz="2800" dirty="0" smtClean="0"/>
              <a:t>educational, </a:t>
            </a:r>
            <a:r>
              <a:rPr lang="en-US" sz="2800" dirty="0" smtClean="0">
                <a:solidFill>
                  <a:srgbClr val="FFFF00"/>
                </a:solidFill>
              </a:rPr>
              <a:t>extracurricular</a:t>
            </a:r>
            <a:r>
              <a:rPr lang="en-US" sz="2800" dirty="0">
                <a:solidFill>
                  <a:srgbClr val="FFFF00"/>
                </a:solidFill>
              </a:rPr>
              <a:t>, athletic</a:t>
            </a:r>
            <a:r>
              <a:rPr lang="en-US" sz="2800" dirty="0"/>
              <a:t>, and other programs of the school, </a:t>
            </a:r>
            <a:r>
              <a:rPr lang="en-US" sz="2800" i="1" u="sng" dirty="0"/>
              <a:t>whether on campus or off </a:t>
            </a:r>
            <a:r>
              <a:rPr lang="en-US" sz="2800" i="1" u="sng" dirty="0" smtClean="0"/>
              <a:t>campus. </a:t>
            </a:r>
          </a:p>
          <a:p>
            <a:pPr marL="0" indent="0">
              <a:buNone/>
            </a:pPr>
            <a:endParaRPr lang="en-US" sz="2800" i="1" dirty="0">
              <a:solidFill>
                <a:schemeClr val="accent5">
                  <a:lumMod val="75000"/>
                </a:schemeClr>
              </a:solidFill>
            </a:endParaRPr>
          </a:p>
          <a:p>
            <a:pPr marL="0" indent="0">
              <a:buNone/>
            </a:pPr>
            <a:r>
              <a:rPr lang="en-US" sz="2800" dirty="0" smtClean="0"/>
              <a:t>This </a:t>
            </a:r>
            <a:r>
              <a:rPr lang="en-US" sz="2800" dirty="0"/>
              <a:t>applies to all District education programs and activities. It doesn’t matter if the incident in question occurred at the college, outside the college (in a school vehicle, in a study abroad program or on a field trip), or if it happened last week, last month or two years ago</a:t>
            </a:r>
            <a:r>
              <a:rPr lang="en-US" sz="2800" dirty="0" smtClean="0"/>
              <a:t>.</a:t>
            </a:r>
            <a:endParaRPr lang="en-US" sz="2800" i="1" dirty="0">
              <a:solidFill>
                <a:schemeClr val="accent5">
                  <a:lumMod val="75000"/>
                </a:schemeClr>
              </a:solidFill>
            </a:endParaRPr>
          </a:p>
        </p:txBody>
      </p:sp>
    </p:spTree>
    <p:extLst>
      <p:ext uri="{BB962C8B-B14F-4D97-AF65-F5344CB8AC3E}">
        <p14:creationId xmlns:p14="http://schemas.microsoft.com/office/powerpoint/2010/main" val="5018767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protected by Title IX?</a:t>
            </a:r>
            <a:endParaRPr lang="en-US" dirty="0"/>
          </a:p>
        </p:txBody>
      </p:sp>
      <p:sp>
        <p:nvSpPr>
          <p:cNvPr id="3" name="Content Placeholder 2"/>
          <p:cNvSpPr>
            <a:spLocks noGrp="1"/>
          </p:cNvSpPr>
          <p:nvPr>
            <p:ph idx="1"/>
          </p:nvPr>
        </p:nvSpPr>
        <p:spPr>
          <a:xfrm>
            <a:off x="737069" y="2581516"/>
            <a:ext cx="10554574" cy="3636511"/>
          </a:xfrm>
        </p:spPr>
        <p:txBody>
          <a:bodyPr/>
          <a:lstStyle/>
          <a:p>
            <a:r>
              <a:rPr lang="en-US" altLang="en-US" sz="2800" dirty="0" smtClean="0"/>
              <a:t>Title IX covers all students, staff, and faculty regardless of their </a:t>
            </a:r>
            <a:r>
              <a:rPr lang="en-US" altLang="en-US" sz="2800" dirty="0"/>
              <a:t>sexual orientation or gender identity. </a:t>
            </a:r>
          </a:p>
          <a:p>
            <a:pPr marL="0" indent="0">
              <a:buNone/>
            </a:pPr>
            <a:endParaRPr lang="en-US" altLang="en-US" sz="2800" dirty="0" smtClean="0"/>
          </a:p>
          <a:p>
            <a:r>
              <a:rPr lang="en-US" altLang="en-US" sz="2800" dirty="0" smtClean="0"/>
              <a:t>Title </a:t>
            </a:r>
            <a:r>
              <a:rPr lang="en-US" altLang="en-US" sz="2800" dirty="0"/>
              <a:t>IX covers sexual violence between members of the </a:t>
            </a:r>
            <a:r>
              <a:rPr lang="en-US" altLang="en-US" sz="2800" dirty="0" smtClean="0"/>
              <a:t>opposite and same sex. Both </a:t>
            </a:r>
            <a:r>
              <a:rPr lang="en-US" altLang="en-US" sz="2800" dirty="0"/>
              <a:t>male and female students can be subjected to sexual violence.</a:t>
            </a:r>
          </a:p>
          <a:p>
            <a:endParaRPr lang="en-US" dirty="0"/>
          </a:p>
        </p:txBody>
      </p:sp>
    </p:spTree>
    <p:extLst>
      <p:ext uri="{BB962C8B-B14F-4D97-AF65-F5344CB8AC3E}">
        <p14:creationId xmlns:p14="http://schemas.microsoft.com/office/powerpoint/2010/main" val="36799831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conduct is prohibited by Title IX?</a:t>
            </a:r>
            <a:endParaRPr lang="en-US" dirty="0"/>
          </a:p>
        </p:txBody>
      </p:sp>
      <p:sp>
        <p:nvSpPr>
          <p:cNvPr id="3" name="Content Placeholder 2"/>
          <p:cNvSpPr>
            <a:spLocks noGrp="1"/>
          </p:cNvSpPr>
          <p:nvPr>
            <p:ph idx="1"/>
          </p:nvPr>
        </p:nvSpPr>
        <p:spPr>
          <a:xfrm>
            <a:off x="810000" y="2408465"/>
            <a:ext cx="10554574" cy="4367892"/>
          </a:xfrm>
        </p:spPr>
        <p:txBody>
          <a:bodyPr>
            <a:normAutofit fontScale="92500" lnSpcReduction="10000"/>
          </a:bodyPr>
          <a:lstStyle/>
          <a:p>
            <a:pPr fontAlgn="base"/>
            <a:r>
              <a:rPr lang="en-US" sz="2800" dirty="0">
                <a:latin typeface="Arial" panose="020B0604020202020204" pitchFamily="34" charset="0"/>
                <a:cs typeface="Arial" panose="020B0604020202020204" pitchFamily="34" charset="0"/>
              </a:rPr>
              <a:t>Discrimination based on sex or gender</a:t>
            </a:r>
          </a:p>
          <a:p>
            <a:pPr fontAlgn="base"/>
            <a:r>
              <a:rPr lang="en-US" sz="2800" dirty="0">
                <a:latin typeface="Arial" panose="020B0604020202020204" pitchFamily="34" charset="0"/>
                <a:cs typeface="Arial" panose="020B0604020202020204" pitchFamily="34" charset="0"/>
              </a:rPr>
              <a:t>Sexual misconduct</a:t>
            </a:r>
          </a:p>
          <a:p>
            <a:pPr fontAlgn="base"/>
            <a:r>
              <a:rPr lang="en-US" sz="2800" dirty="0">
                <a:latin typeface="Arial" panose="020B0604020202020204" pitchFamily="34" charset="0"/>
                <a:cs typeface="Arial" panose="020B0604020202020204" pitchFamily="34" charset="0"/>
              </a:rPr>
              <a:t>Sexual harassment</a:t>
            </a:r>
          </a:p>
          <a:p>
            <a:pPr fontAlgn="base"/>
            <a:r>
              <a:rPr lang="en-US" sz="2800" dirty="0">
                <a:latin typeface="Arial" panose="020B0604020202020204" pitchFamily="34" charset="0"/>
                <a:cs typeface="Arial" panose="020B0604020202020204" pitchFamily="34" charset="0"/>
              </a:rPr>
              <a:t>Stalking</a:t>
            </a:r>
          </a:p>
          <a:p>
            <a:pPr fontAlgn="base"/>
            <a:r>
              <a:rPr lang="en-US" sz="2800" dirty="0">
                <a:latin typeface="Arial" panose="020B0604020202020204" pitchFamily="34" charset="0"/>
                <a:cs typeface="Arial" panose="020B0604020202020204" pitchFamily="34" charset="0"/>
              </a:rPr>
              <a:t>Domestic violence/dating violence</a:t>
            </a:r>
          </a:p>
          <a:p>
            <a:pPr fontAlgn="base"/>
            <a:r>
              <a:rPr lang="en-US" sz="2800" dirty="0">
                <a:latin typeface="Arial" panose="020B0604020202020204" pitchFamily="34" charset="0"/>
                <a:cs typeface="Arial" panose="020B0604020202020204" pitchFamily="34" charset="0"/>
              </a:rPr>
              <a:t>Sexual </a:t>
            </a:r>
            <a:r>
              <a:rPr lang="en-US" sz="2800" dirty="0" smtClean="0">
                <a:latin typeface="Arial" panose="020B0604020202020204" pitchFamily="34" charset="0"/>
                <a:cs typeface="Arial" panose="020B0604020202020204" pitchFamily="34" charset="0"/>
              </a:rPr>
              <a:t>exploitation</a:t>
            </a:r>
          </a:p>
          <a:p>
            <a:pPr fontAlgn="base"/>
            <a:r>
              <a:rPr lang="en-US" sz="2800" dirty="0" smtClean="0">
                <a:latin typeface="Arial" panose="020B0604020202020204" pitchFamily="34" charset="0"/>
                <a:cs typeface="Arial" panose="020B0604020202020204" pitchFamily="34" charset="0"/>
              </a:rPr>
              <a:t>Sexual Violence</a:t>
            </a:r>
          </a:p>
          <a:p>
            <a:pPr fontAlgn="base"/>
            <a:r>
              <a:rPr lang="en-US" sz="2800" dirty="0" smtClean="0">
                <a:latin typeface="Arial" panose="020B0604020202020204" pitchFamily="34" charset="0"/>
                <a:cs typeface="Arial" panose="020B0604020202020204" pitchFamily="34" charset="0"/>
              </a:rPr>
              <a:t>Retaliation </a:t>
            </a:r>
            <a:endParaRPr lang="en-US" sz="2800" dirty="0">
              <a:latin typeface="Arial" panose="020B0604020202020204" pitchFamily="34" charset="0"/>
              <a:cs typeface="Arial" panose="020B0604020202020204" pitchFamily="34" charset="0"/>
            </a:endParaRPr>
          </a:p>
          <a:p>
            <a:pPr marL="0" indent="0">
              <a:buNone/>
            </a:pPr>
            <a:endParaRPr lang="en-US" dirty="0"/>
          </a:p>
        </p:txBody>
      </p:sp>
      <p:pic>
        <p:nvPicPr>
          <p:cNvPr id="5" name="Picture 4"/>
          <p:cNvPicPr>
            <a:picLocks noChangeAspect="1"/>
          </p:cNvPicPr>
          <p:nvPr/>
        </p:nvPicPr>
        <p:blipFill>
          <a:blip r:embed="rId2"/>
          <a:stretch>
            <a:fillRect/>
          </a:stretch>
        </p:blipFill>
        <p:spPr>
          <a:xfrm>
            <a:off x="7372908" y="2261506"/>
            <a:ext cx="4299838" cy="4206969"/>
          </a:xfrm>
          <a:prstGeom prst="rect">
            <a:avLst/>
          </a:prstGeom>
        </p:spPr>
      </p:pic>
    </p:spTree>
    <p:extLst>
      <p:ext uri="{BB962C8B-B14F-4D97-AF65-F5344CB8AC3E}">
        <p14:creationId xmlns:p14="http://schemas.microsoft.com/office/powerpoint/2010/main" val="39163118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gender discrimination?</a:t>
            </a:r>
            <a:endParaRPr lang="en-US" dirty="0"/>
          </a:p>
        </p:txBody>
      </p:sp>
      <p:sp>
        <p:nvSpPr>
          <p:cNvPr id="3" name="Content Placeholder 2"/>
          <p:cNvSpPr>
            <a:spLocks noGrp="1"/>
          </p:cNvSpPr>
          <p:nvPr>
            <p:ph idx="1"/>
          </p:nvPr>
        </p:nvSpPr>
        <p:spPr>
          <a:xfrm>
            <a:off x="810000" y="2459051"/>
            <a:ext cx="10554574" cy="4072378"/>
          </a:xfrm>
        </p:spPr>
        <p:txBody>
          <a:bodyPr>
            <a:normAutofit fontScale="85000" lnSpcReduction="20000"/>
          </a:bodyPr>
          <a:lstStyle/>
          <a:p>
            <a:pPr marL="0" indent="0">
              <a:buNone/>
            </a:pPr>
            <a:r>
              <a:rPr lang="en-US" sz="2000" b="1" dirty="0"/>
              <a:t>Gender discrimination is defined as the following by Title IX</a:t>
            </a:r>
            <a:r>
              <a:rPr lang="en-US" sz="2000" b="1" dirty="0" smtClean="0"/>
              <a:t>:</a:t>
            </a:r>
          </a:p>
          <a:p>
            <a:r>
              <a:rPr lang="en-US" sz="2000" dirty="0" smtClean="0"/>
              <a:t>Discrimination </a:t>
            </a:r>
            <a:r>
              <a:rPr lang="en-US" sz="2000" dirty="0"/>
              <a:t>or harassment based upon one's gender (sex)</a:t>
            </a:r>
          </a:p>
          <a:p>
            <a:r>
              <a:rPr lang="en-US" sz="2000" dirty="0"/>
              <a:t>Unfair treatment, attitudes, or behaviors towards an individual based upon their gender (sex)</a:t>
            </a:r>
          </a:p>
          <a:p>
            <a:r>
              <a:rPr lang="en-US" sz="2000" dirty="0"/>
              <a:t>Gender identity discrimination as covered by Title VII</a:t>
            </a:r>
          </a:p>
          <a:p>
            <a:r>
              <a:rPr lang="en-US" sz="2000" dirty="0"/>
              <a:t>Sexism, sexist attitudes, and sex stereotyping</a:t>
            </a:r>
          </a:p>
          <a:p>
            <a:r>
              <a:rPr lang="en-US" sz="2000" dirty="0" smtClean="0"/>
              <a:t>Disproportionate athletic </a:t>
            </a:r>
            <a:r>
              <a:rPr lang="en-US" sz="2000" dirty="0"/>
              <a:t>programs or activities offered to all genders in relationship to the college's </a:t>
            </a:r>
            <a:r>
              <a:rPr lang="en-US" sz="2000" dirty="0" smtClean="0"/>
              <a:t>enrollment</a:t>
            </a:r>
          </a:p>
          <a:p>
            <a:endParaRPr lang="en-US" sz="2000" dirty="0"/>
          </a:p>
          <a:p>
            <a:pPr marL="0" indent="0">
              <a:buNone/>
            </a:pPr>
            <a:r>
              <a:rPr lang="en-US" sz="2000" b="1" dirty="0"/>
              <a:t>Examples</a:t>
            </a:r>
            <a:endParaRPr lang="en-US" sz="2000" dirty="0"/>
          </a:p>
          <a:p>
            <a:r>
              <a:rPr lang="en-US" sz="2000" dirty="0"/>
              <a:t>G</a:t>
            </a:r>
            <a:r>
              <a:rPr lang="en-US" sz="2000" dirty="0" smtClean="0"/>
              <a:t>ender-based </a:t>
            </a:r>
            <a:r>
              <a:rPr lang="en-US" sz="2000" dirty="0"/>
              <a:t>bullying</a:t>
            </a:r>
          </a:p>
          <a:p>
            <a:r>
              <a:rPr lang="en-US" sz="2000" dirty="0"/>
              <a:t>D</a:t>
            </a:r>
            <a:r>
              <a:rPr lang="en-US" sz="2000" dirty="0" smtClean="0"/>
              <a:t>erogatory </a:t>
            </a:r>
            <a:r>
              <a:rPr lang="en-US" sz="2000" dirty="0"/>
              <a:t>or sexist remarks</a:t>
            </a:r>
          </a:p>
          <a:p>
            <a:r>
              <a:rPr lang="en-US" sz="2000" dirty="0"/>
              <a:t>G</a:t>
            </a:r>
            <a:r>
              <a:rPr lang="en-US" sz="2000" dirty="0" smtClean="0"/>
              <a:t>ender </a:t>
            </a:r>
            <a:r>
              <a:rPr lang="en-US" sz="2000" dirty="0"/>
              <a:t>discrimination in an activity, athletics, program, office, or </a:t>
            </a:r>
            <a:r>
              <a:rPr lang="en-US" sz="2000" dirty="0" smtClean="0"/>
              <a:t>classroom</a:t>
            </a:r>
            <a:endParaRPr lang="en-US" sz="2000" b="1" dirty="0"/>
          </a:p>
          <a:p>
            <a:endParaRPr lang="en-US" dirty="0"/>
          </a:p>
        </p:txBody>
      </p:sp>
      <p:pic>
        <p:nvPicPr>
          <p:cNvPr id="2054" name="Picture 6" descr="Image result for gend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20752" y="4825091"/>
            <a:ext cx="1543050" cy="1543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91383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sexual harassment?</a:t>
            </a:r>
            <a:endParaRPr lang="en-US" dirty="0"/>
          </a:p>
        </p:txBody>
      </p:sp>
      <p:sp>
        <p:nvSpPr>
          <p:cNvPr id="3" name="Content Placeholder 2"/>
          <p:cNvSpPr>
            <a:spLocks noGrp="1"/>
          </p:cNvSpPr>
          <p:nvPr>
            <p:ph idx="1"/>
          </p:nvPr>
        </p:nvSpPr>
        <p:spPr>
          <a:xfrm>
            <a:off x="810000" y="2400302"/>
            <a:ext cx="10954188" cy="4220934"/>
          </a:xfrm>
        </p:spPr>
        <p:txBody>
          <a:bodyPr>
            <a:normAutofit fontScale="92500" lnSpcReduction="20000"/>
          </a:bodyPr>
          <a:lstStyle/>
          <a:p>
            <a:pPr marL="0" indent="0">
              <a:buNone/>
            </a:pPr>
            <a:r>
              <a:rPr lang="en-US" b="1" dirty="0" smtClean="0"/>
              <a:t>Sexual </a:t>
            </a:r>
            <a:r>
              <a:rPr lang="en-US" b="1" dirty="0"/>
              <a:t>Harassment is defined as the following by Title IX:</a:t>
            </a:r>
            <a:endParaRPr lang="en-US" dirty="0"/>
          </a:p>
          <a:p>
            <a:r>
              <a:rPr lang="en-US" dirty="0"/>
              <a:t>Unwanted sexual behavior, advances, or requests for favors</a:t>
            </a:r>
          </a:p>
          <a:p>
            <a:r>
              <a:rPr lang="en-US" dirty="0"/>
              <a:t>Unwelcomed verbal, visual, or physical sexual conduct</a:t>
            </a:r>
          </a:p>
          <a:p>
            <a:r>
              <a:rPr lang="en-US" dirty="0"/>
              <a:t>Offensive, severe, and/or frequent remarks about a person's sex</a:t>
            </a:r>
          </a:p>
          <a:p>
            <a:r>
              <a:rPr lang="en-US" dirty="0"/>
              <a:t>Harassment of a sexual nature which interferes with an individual's right to an education and participation in a program or activity</a:t>
            </a:r>
          </a:p>
          <a:p>
            <a:pPr marL="0" indent="0">
              <a:buNone/>
            </a:pPr>
            <a:endParaRPr lang="en-US" b="1" dirty="0" smtClean="0"/>
          </a:p>
          <a:p>
            <a:pPr marL="0" indent="0">
              <a:buNone/>
            </a:pPr>
            <a:r>
              <a:rPr lang="en-US" b="1" dirty="0" smtClean="0"/>
              <a:t>Examples</a:t>
            </a:r>
            <a:endParaRPr lang="en-US" dirty="0"/>
          </a:p>
          <a:p>
            <a:r>
              <a:rPr lang="en-US" dirty="0"/>
              <a:t>S</a:t>
            </a:r>
            <a:r>
              <a:rPr lang="en-US" dirty="0" smtClean="0"/>
              <a:t>talking </a:t>
            </a:r>
            <a:r>
              <a:rPr lang="en-US" dirty="0"/>
              <a:t>or obscene phone calls, texts, emails, or gestures</a:t>
            </a:r>
          </a:p>
          <a:p>
            <a:r>
              <a:rPr lang="en-US" dirty="0"/>
              <a:t>S</a:t>
            </a:r>
            <a:r>
              <a:rPr lang="en-US" dirty="0" smtClean="0"/>
              <a:t>exually </a:t>
            </a:r>
            <a:r>
              <a:rPr lang="en-US" dirty="0"/>
              <a:t>suggestive jokes, whistles, catcalls, or innuendos</a:t>
            </a:r>
          </a:p>
          <a:p>
            <a:r>
              <a:rPr lang="en-US" dirty="0"/>
              <a:t>I</a:t>
            </a:r>
            <a:r>
              <a:rPr lang="en-US" dirty="0" smtClean="0"/>
              <a:t>nappropriate </a:t>
            </a:r>
            <a:r>
              <a:rPr lang="en-US" dirty="0"/>
              <a:t>touching</a:t>
            </a:r>
          </a:p>
          <a:p>
            <a:r>
              <a:rPr lang="en-US" dirty="0"/>
              <a:t>I</a:t>
            </a:r>
            <a:r>
              <a:rPr lang="en-US" dirty="0" smtClean="0"/>
              <a:t>ntimidation</a:t>
            </a:r>
            <a:endParaRPr lang="en-US" dirty="0"/>
          </a:p>
          <a:p>
            <a:endParaRPr lang="en-US" dirty="0"/>
          </a:p>
        </p:txBody>
      </p:sp>
    </p:spTree>
    <p:extLst>
      <p:ext uri="{BB962C8B-B14F-4D97-AF65-F5344CB8AC3E}">
        <p14:creationId xmlns:p14="http://schemas.microsoft.com/office/powerpoint/2010/main" val="8749602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sexual violence?</a:t>
            </a:r>
            <a:endParaRPr lang="en-US" dirty="0"/>
          </a:p>
        </p:txBody>
      </p:sp>
      <p:sp>
        <p:nvSpPr>
          <p:cNvPr id="3" name="Content Placeholder 2"/>
          <p:cNvSpPr>
            <a:spLocks noGrp="1"/>
          </p:cNvSpPr>
          <p:nvPr>
            <p:ph idx="1"/>
          </p:nvPr>
        </p:nvSpPr>
        <p:spPr>
          <a:xfrm>
            <a:off x="816429" y="2334986"/>
            <a:ext cx="10556857" cy="4005505"/>
          </a:xfrm>
        </p:spPr>
        <p:txBody>
          <a:bodyPr>
            <a:normAutofit fontScale="92500" lnSpcReduction="20000"/>
          </a:bodyPr>
          <a:lstStyle/>
          <a:p>
            <a:pPr marL="0" indent="0">
              <a:buNone/>
            </a:pPr>
            <a:r>
              <a:rPr lang="en-US" b="1" dirty="0"/>
              <a:t>Sex Violence is defined as the following by Title IX:</a:t>
            </a:r>
            <a:endParaRPr lang="en-US" dirty="0"/>
          </a:p>
          <a:p>
            <a:r>
              <a:rPr lang="en-US" dirty="0"/>
              <a:t>Sexual abuse or assault, battery, or coercion</a:t>
            </a:r>
          </a:p>
          <a:p>
            <a:r>
              <a:rPr lang="en-US" dirty="0"/>
              <a:t>Unwanted sexual contact that stops short of rape or completed rape</a:t>
            </a:r>
          </a:p>
          <a:p>
            <a:r>
              <a:rPr lang="en-US" dirty="0"/>
              <a:t>Use of force or manipulation of unwanted sexual activity</a:t>
            </a:r>
          </a:p>
          <a:p>
            <a:r>
              <a:rPr lang="en-US" dirty="0"/>
              <a:t>Physical acts where a person is incapable of giving consent or is against a person's </a:t>
            </a:r>
            <a:r>
              <a:rPr lang="en-US" dirty="0" smtClean="0"/>
              <a:t>will </a:t>
            </a:r>
            <a:endParaRPr lang="en-US" dirty="0"/>
          </a:p>
          <a:p>
            <a:pPr marL="0" indent="0">
              <a:buNone/>
            </a:pPr>
            <a:endParaRPr lang="en-US" b="1" dirty="0" smtClean="0"/>
          </a:p>
          <a:p>
            <a:pPr marL="0" indent="0">
              <a:buNone/>
            </a:pPr>
            <a:r>
              <a:rPr lang="en-US" b="1" dirty="0" smtClean="0"/>
              <a:t>Examples</a:t>
            </a:r>
            <a:endParaRPr lang="en-US" dirty="0"/>
          </a:p>
          <a:p>
            <a:r>
              <a:rPr lang="en-US" dirty="0"/>
              <a:t>S</a:t>
            </a:r>
            <a:r>
              <a:rPr lang="en-US" dirty="0" smtClean="0"/>
              <a:t>exual </a:t>
            </a:r>
            <a:r>
              <a:rPr lang="en-US" dirty="0"/>
              <a:t>assault, battery, or coercion</a:t>
            </a:r>
          </a:p>
          <a:p>
            <a:r>
              <a:rPr lang="en-US" dirty="0"/>
              <a:t>A</a:t>
            </a:r>
            <a:r>
              <a:rPr lang="en-US" dirty="0" smtClean="0"/>
              <a:t>ttempted </a:t>
            </a:r>
            <a:r>
              <a:rPr lang="en-US" dirty="0"/>
              <a:t>or completed rape</a:t>
            </a:r>
          </a:p>
          <a:p>
            <a:r>
              <a:rPr lang="en-US" dirty="0"/>
              <a:t>I</a:t>
            </a:r>
            <a:r>
              <a:rPr lang="en-US" dirty="0" smtClean="0"/>
              <a:t>nappropriate </a:t>
            </a:r>
            <a:r>
              <a:rPr lang="en-US" dirty="0"/>
              <a:t>touching</a:t>
            </a:r>
          </a:p>
          <a:p>
            <a:r>
              <a:rPr lang="en-US" dirty="0"/>
              <a:t>P</a:t>
            </a:r>
            <a:r>
              <a:rPr lang="en-US" dirty="0" smtClean="0"/>
              <a:t>hysical </a:t>
            </a:r>
            <a:r>
              <a:rPr lang="en-US" dirty="0"/>
              <a:t>and/or aggressive sexual advances</a:t>
            </a:r>
          </a:p>
          <a:p>
            <a:pPr marL="0" indent="0">
              <a:buNone/>
            </a:pPr>
            <a:endParaRPr lang="en-US" dirty="0"/>
          </a:p>
        </p:txBody>
      </p:sp>
    </p:spTree>
    <p:extLst>
      <p:ext uri="{BB962C8B-B14F-4D97-AF65-F5344CB8AC3E}">
        <p14:creationId xmlns:p14="http://schemas.microsoft.com/office/powerpoint/2010/main" val="27496318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retaliation? </a:t>
            </a:r>
            <a:endParaRPr lang="en-US" dirty="0"/>
          </a:p>
        </p:txBody>
      </p:sp>
      <p:sp>
        <p:nvSpPr>
          <p:cNvPr id="3" name="Content Placeholder 2"/>
          <p:cNvSpPr>
            <a:spLocks noGrp="1"/>
          </p:cNvSpPr>
          <p:nvPr>
            <p:ph idx="1"/>
          </p:nvPr>
        </p:nvSpPr>
        <p:spPr>
          <a:xfrm>
            <a:off x="810000" y="2393737"/>
            <a:ext cx="10554574" cy="3636511"/>
          </a:xfrm>
        </p:spPr>
        <p:txBody>
          <a:bodyPr>
            <a:normAutofit fontScale="92500"/>
          </a:bodyPr>
          <a:lstStyle/>
          <a:p>
            <a:pPr marL="0" indent="0">
              <a:buNone/>
            </a:pPr>
            <a:r>
              <a:rPr lang="en-US" b="1" dirty="0" smtClean="0"/>
              <a:t>Retaliation </a:t>
            </a:r>
            <a:r>
              <a:rPr lang="en-US" b="1" dirty="0"/>
              <a:t>is defined as the following by Title IX:</a:t>
            </a:r>
            <a:endParaRPr lang="en-US" dirty="0"/>
          </a:p>
          <a:p>
            <a:r>
              <a:rPr lang="en-US" dirty="0"/>
              <a:t>A strike back in response to another's action or accusation</a:t>
            </a:r>
          </a:p>
          <a:p>
            <a:r>
              <a:rPr lang="en-US" dirty="0"/>
              <a:t>A</a:t>
            </a:r>
            <a:r>
              <a:rPr lang="en-US" dirty="0" smtClean="0"/>
              <a:t> </a:t>
            </a:r>
            <a:r>
              <a:rPr lang="en-US" dirty="0"/>
              <a:t>form of revenge or reaction because of a filed complaint against a person</a:t>
            </a:r>
          </a:p>
          <a:p>
            <a:r>
              <a:rPr lang="en-US" dirty="0"/>
              <a:t>R</a:t>
            </a:r>
            <a:r>
              <a:rPr lang="en-US" dirty="0" smtClean="0"/>
              <a:t>efusal </a:t>
            </a:r>
            <a:r>
              <a:rPr lang="en-US" dirty="0"/>
              <a:t>to promote, advance, or accurately support/qualify a person due to a complaint filed</a:t>
            </a:r>
          </a:p>
          <a:p>
            <a:pPr marL="0" indent="0">
              <a:buNone/>
            </a:pPr>
            <a:endParaRPr lang="en-US" b="1" dirty="0" smtClean="0"/>
          </a:p>
          <a:p>
            <a:pPr marL="0" indent="0">
              <a:buNone/>
            </a:pPr>
            <a:r>
              <a:rPr lang="en-US" b="1" dirty="0" smtClean="0"/>
              <a:t>Examples</a:t>
            </a:r>
            <a:endParaRPr lang="en-US" dirty="0"/>
          </a:p>
          <a:p>
            <a:r>
              <a:rPr lang="en-US" dirty="0"/>
              <a:t>D</a:t>
            </a:r>
            <a:r>
              <a:rPr lang="en-US" dirty="0" smtClean="0"/>
              <a:t>emotion </a:t>
            </a:r>
            <a:r>
              <a:rPr lang="en-US" dirty="0"/>
              <a:t>or prohibiting advancement due to a filed complaint</a:t>
            </a:r>
          </a:p>
          <a:p>
            <a:r>
              <a:rPr lang="en-US" dirty="0"/>
              <a:t>F</a:t>
            </a:r>
            <a:r>
              <a:rPr lang="en-US" dirty="0" smtClean="0"/>
              <a:t>iring</a:t>
            </a:r>
            <a:r>
              <a:rPr lang="en-US" dirty="0"/>
              <a:t>, loss of benefits, or the like due to a filed complaint</a:t>
            </a:r>
          </a:p>
          <a:p>
            <a:r>
              <a:rPr lang="en-US" dirty="0"/>
              <a:t>U</a:t>
            </a:r>
            <a:r>
              <a:rPr lang="en-US" dirty="0" smtClean="0"/>
              <a:t>nfair </a:t>
            </a:r>
            <a:r>
              <a:rPr lang="en-US" dirty="0"/>
              <a:t>treatment or discrimination due to a filed complaint</a:t>
            </a:r>
          </a:p>
          <a:p>
            <a:endParaRPr lang="en-US" dirty="0"/>
          </a:p>
        </p:txBody>
      </p:sp>
      <p:pic>
        <p:nvPicPr>
          <p:cNvPr id="4" name="Picture 3"/>
          <p:cNvPicPr>
            <a:picLocks noChangeAspect="1"/>
          </p:cNvPicPr>
          <p:nvPr/>
        </p:nvPicPr>
        <p:blipFill>
          <a:blip r:embed="rId2"/>
          <a:stretch>
            <a:fillRect/>
          </a:stretch>
        </p:blipFill>
        <p:spPr>
          <a:xfrm>
            <a:off x="9340927" y="4408713"/>
            <a:ext cx="2041071" cy="2013857"/>
          </a:xfrm>
          <a:prstGeom prst="rect">
            <a:avLst/>
          </a:prstGeom>
        </p:spPr>
      </p:pic>
    </p:spTree>
    <p:extLst>
      <p:ext uri="{BB962C8B-B14F-4D97-AF65-F5344CB8AC3E}">
        <p14:creationId xmlns:p14="http://schemas.microsoft.com/office/powerpoint/2010/main" val="34240337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hostile environment?</a:t>
            </a:r>
            <a:endParaRPr lang="en-US" dirty="0"/>
          </a:p>
        </p:txBody>
      </p:sp>
      <p:sp>
        <p:nvSpPr>
          <p:cNvPr id="3" name="Content Placeholder 2"/>
          <p:cNvSpPr>
            <a:spLocks noGrp="1"/>
          </p:cNvSpPr>
          <p:nvPr>
            <p:ph idx="1"/>
          </p:nvPr>
        </p:nvSpPr>
        <p:spPr>
          <a:xfrm>
            <a:off x="827423" y="2393737"/>
            <a:ext cx="10920983" cy="4007063"/>
          </a:xfrm>
        </p:spPr>
        <p:txBody>
          <a:bodyPr>
            <a:normAutofit fontScale="92500" lnSpcReduction="10000"/>
          </a:bodyPr>
          <a:lstStyle/>
          <a:p>
            <a:pPr marL="0" indent="0">
              <a:buNone/>
            </a:pPr>
            <a:r>
              <a:rPr lang="en-US" b="1" dirty="0"/>
              <a:t>Hostile Environment is defined as the following by Title IX:</a:t>
            </a:r>
            <a:endParaRPr lang="en-US" dirty="0"/>
          </a:p>
          <a:p>
            <a:r>
              <a:rPr lang="en-US" dirty="0"/>
              <a:t>A situation of discriminatory or sexual nature that has occurred and created a adverse setting</a:t>
            </a:r>
          </a:p>
          <a:p>
            <a:r>
              <a:rPr lang="en-US" dirty="0"/>
              <a:t>An intimidating or offensive environment that causes a person to be fearful</a:t>
            </a:r>
          </a:p>
          <a:p>
            <a:r>
              <a:rPr lang="en-US" dirty="0"/>
              <a:t>A setting that denies, limits, or interferes with a person's ability to participate in or benefit from a program, activity, or job</a:t>
            </a:r>
          </a:p>
          <a:p>
            <a:pPr marL="0" indent="0">
              <a:buNone/>
            </a:pPr>
            <a:endParaRPr lang="en-US" b="1" dirty="0" smtClean="0"/>
          </a:p>
          <a:p>
            <a:pPr marL="0" indent="0">
              <a:buNone/>
            </a:pPr>
            <a:r>
              <a:rPr lang="en-US" b="1" dirty="0" smtClean="0"/>
              <a:t>Examples</a:t>
            </a:r>
            <a:endParaRPr lang="en-US" dirty="0"/>
          </a:p>
          <a:p>
            <a:r>
              <a:rPr lang="en-US" dirty="0"/>
              <a:t>Bullying, abusive or intimidating comments and actions</a:t>
            </a:r>
          </a:p>
          <a:p>
            <a:r>
              <a:rPr lang="en-US" dirty="0"/>
              <a:t>Intimidating or offensive comments that alter the conditions of a person's work, classroom, team, or program environment</a:t>
            </a:r>
          </a:p>
          <a:p>
            <a:r>
              <a:rPr lang="en-US" dirty="0"/>
              <a:t>Continual offensive comments or surroundings of a discriminatory or sexual nature</a:t>
            </a:r>
          </a:p>
          <a:p>
            <a:endParaRPr lang="en-US" dirty="0"/>
          </a:p>
        </p:txBody>
      </p:sp>
    </p:spTree>
    <p:extLst>
      <p:ext uri="{BB962C8B-B14F-4D97-AF65-F5344CB8AC3E}">
        <p14:creationId xmlns:p14="http://schemas.microsoft.com/office/powerpoint/2010/main" val="39917469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needs to report?</a:t>
            </a:r>
            <a:endParaRPr lang="en-US" dirty="0"/>
          </a:p>
        </p:txBody>
      </p:sp>
      <p:sp>
        <p:nvSpPr>
          <p:cNvPr id="3" name="Content Placeholder 2"/>
          <p:cNvSpPr>
            <a:spLocks noGrp="1"/>
          </p:cNvSpPr>
          <p:nvPr>
            <p:ph idx="1"/>
          </p:nvPr>
        </p:nvSpPr>
        <p:spPr>
          <a:xfrm>
            <a:off x="639098" y="2573352"/>
            <a:ext cx="10554574" cy="3636511"/>
          </a:xfrm>
        </p:spPr>
        <p:txBody>
          <a:bodyPr>
            <a:normAutofit fontScale="92500"/>
          </a:bodyPr>
          <a:lstStyle/>
          <a:p>
            <a:pPr marL="0" indent="0" algn="ctr">
              <a:buNone/>
            </a:pPr>
            <a:r>
              <a:rPr lang="en-US" sz="2400" b="1" dirty="0" smtClean="0"/>
              <a:t>Everyone </a:t>
            </a:r>
            <a:r>
              <a:rPr lang="en-US" sz="2400" b="1" dirty="0"/>
              <a:t>has a duty to report an incident(s) of sexual </a:t>
            </a:r>
            <a:r>
              <a:rPr lang="en-US" sz="2400" b="1" dirty="0" smtClean="0"/>
              <a:t>misconduct or sexual </a:t>
            </a:r>
            <a:r>
              <a:rPr lang="en-US" sz="2400" b="1" dirty="0"/>
              <a:t>violence. </a:t>
            </a:r>
            <a:endParaRPr lang="en-US" sz="2400" b="1" dirty="0" smtClean="0"/>
          </a:p>
          <a:p>
            <a:pPr marL="0" indent="0">
              <a:buNone/>
            </a:pPr>
            <a:endParaRPr lang="en-US" sz="2400" dirty="0" smtClean="0"/>
          </a:p>
          <a:p>
            <a:pPr marL="0" indent="0">
              <a:buNone/>
            </a:pPr>
            <a:r>
              <a:rPr lang="en-US" sz="2400" dirty="0" smtClean="0"/>
              <a:t>A </a:t>
            </a:r>
            <a:r>
              <a:rPr lang="en-US" sz="2400" dirty="0"/>
              <a:t>responsible employee is defined as one who has the authority to take action, has the duty to report to the right person and is someone a student could reasonably believe has the authority to take action</a:t>
            </a:r>
            <a:r>
              <a:rPr lang="en-US" sz="2400" dirty="0" smtClean="0"/>
              <a:t>.</a:t>
            </a:r>
          </a:p>
          <a:p>
            <a:pPr marL="0" indent="0">
              <a:buNone/>
            </a:pPr>
            <a:r>
              <a:rPr lang="en-US" sz="2400" dirty="0" smtClean="0"/>
              <a:t>All of our faculty and staff are responsible employees and are obligated to report </a:t>
            </a:r>
            <a:r>
              <a:rPr lang="en-US" sz="2400" dirty="0"/>
              <a:t>incident(s) of sexual misconduct/sexual violence. </a:t>
            </a:r>
            <a:r>
              <a:rPr lang="en-US" sz="2400" dirty="0" smtClean="0"/>
              <a:t>If you wish to report something anonymously, contact the Confidential WEAVE Advocate. </a:t>
            </a:r>
            <a:endParaRPr lang="en-US" sz="2400" dirty="0"/>
          </a:p>
          <a:p>
            <a:pPr marL="0" indent="0">
              <a:buNone/>
            </a:pPr>
            <a:endParaRPr lang="en-US" dirty="0"/>
          </a:p>
        </p:txBody>
      </p:sp>
    </p:spTree>
    <p:extLst>
      <p:ext uri="{BB962C8B-B14F-4D97-AF65-F5344CB8AC3E}">
        <p14:creationId xmlns:p14="http://schemas.microsoft.com/office/powerpoint/2010/main" val="1085428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321" y="447188"/>
            <a:ext cx="10769677" cy="970450"/>
          </a:xfrm>
        </p:spPr>
        <p:txBody>
          <a:bodyPr/>
          <a:lstStyle/>
          <a:p>
            <a:r>
              <a:rPr lang="en-US" dirty="0" smtClean="0"/>
              <a:t>What can you do? (Bystander Intervention)</a:t>
            </a:r>
            <a:endParaRPr lang="en-US" dirty="0"/>
          </a:p>
        </p:txBody>
      </p:sp>
      <p:sp>
        <p:nvSpPr>
          <p:cNvPr id="3" name="Content Placeholder 2"/>
          <p:cNvSpPr>
            <a:spLocks noGrp="1"/>
          </p:cNvSpPr>
          <p:nvPr>
            <p:ph idx="1"/>
          </p:nvPr>
        </p:nvSpPr>
        <p:spPr>
          <a:xfrm>
            <a:off x="612321" y="2065565"/>
            <a:ext cx="11176908" cy="4351564"/>
          </a:xfrm>
        </p:spPr>
        <p:txBody>
          <a:bodyPr>
            <a:normAutofit/>
          </a:bodyPr>
          <a:lstStyle/>
          <a:p>
            <a:r>
              <a:rPr lang="en-US" sz="2000" dirty="0"/>
              <a:t>Assess for safety. Ensure that all parties are safe, and assess whether the situation requires calling authorities. When deciding to intervene, your personal safety should be the #1 priority. When in doubt, call for help.</a:t>
            </a:r>
          </a:p>
          <a:p>
            <a:r>
              <a:rPr lang="en-US" sz="2000" dirty="0"/>
              <a:t>Be with others. If safe to intervene, you’re likely to have a greater influence on the parties involved when you work together with someone or several people. Your safety is increased when you stay with a group of friends who you know well.</a:t>
            </a:r>
          </a:p>
          <a:p>
            <a:r>
              <a:rPr lang="en-US" sz="2000" dirty="0"/>
              <a:t>Care for the </a:t>
            </a:r>
            <a:r>
              <a:rPr lang="en-US" sz="2000" dirty="0" smtClean="0"/>
              <a:t>survivor. </a:t>
            </a:r>
            <a:r>
              <a:rPr lang="en-US" sz="2000" dirty="0"/>
              <a:t>Ask if the </a:t>
            </a:r>
            <a:r>
              <a:rPr lang="en-US" sz="2000" dirty="0" smtClean="0"/>
              <a:t>survivor is </a:t>
            </a:r>
            <a:r>
              <a:rPr lang="en-US" sz="2000" dirty="0"/>
              <a:t>okay. Does he or she need medical care? Does he or she want to talk to </a:t>
            </a:r>
            <a:r>
              <a:rPr lang="en-US" sz="2000" dirty="0" smtClean="0"/>
              <a:t>a college administrator, WEAVE advocate, or </a:t>
            </a:r>
            <a:r>
              <a:rPr lang="en-US" sz="2000" dirty="0"/>
              <a:t>Campus Safety to see about reporting the matter? Ask if someone he or she trusts can help him or her get safely home</a:t>
            </a:r>
            <a:r>
              <a:rPr lang="en-US" sz="2000" dirty="0" smtClean="0"/>
              <a:t>.</a:t>
            </a:r>
            <a:endParaRPr lang="en-US" sz="2000" dirty="0"/>
          </a:p>
        </p:txBody>
      </p:sp>
      <p:sp>
        <p:nvSpPr>
          <p:cNvPr id="4" name="TextBox 3"/>
          <p:cNvSpPr txBox="1"/>
          <p:nvPr/>
        </p:nvSpPr>
        <p:spPr>
          <a:xfrm>
            <a:off x="775607" y="6221186"/>
            <a:ext cx="10246179" cy="600164"/>
          </a:xfrm>
          <a:prstGeom prst="rect">
            <a:avLst/>
          </a:prstGeom>
          <a:noFill/>
        </p:spPr>
        <p:txBody>
          <a:bodyPr wrap="square" rtlCol="0">
            <a:spAutoFit/>
          </a:bodyPr>
          <a:lstStyle/>
          <a:p>
            <a:r>
              <a:rPr lang="en-US" sz="1100" dirty="0"/>
              <a:t>* Adapted from University of New Hampshire’s “Bringing in the Bystander.” More information is available from: http://www.unh.edu/preventioninnovations.</a:t>
            </a:r>
          </a:p>
          <a:p>
            <a:endParaRPr lang="en-US" sz="1100" dirty="0"/>
          </a:p>
        </p:txBody>
      </p:sp>
    </p:spTree>
    <p:extLst>
      <p:ext uri="{BB962C8B-B14F-4D97-AF65-F5344CB8AC3E}">
        <p14:creationId xmlns:p14="http://schemas.microsoft.com/office/powerpoint/2010/main" val="37459592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I file a complaint?</a:t>
            </a:r>
            <a:endParaRPr lang="en-US" dirty="0"/>
          </a:p>
        </p:txBody>
      </p:sp>
      <p:sp>
        <p:nvSpPr>
          <p:cNvPr id="3" name="Content Placeholder 2"/>
          <p:cNvSpPr>
            <a:spLocks noGrp="1"/>
          </p:cNvSpPr>
          <p:nvPr>
            <p:ph idx="1"/>
          </p:nvPr>
        </p:nvSpPr>
        <p:spPr/>
        <p:txBody>
          <a:bodyPr/>
          <a:lstStyle/>
          <a:p>
            <a:pPr marL="0" indent="0">
              <a:buNone/>
            </a:pPr>
            <a:r>
              <a:rPr lang="en-US" dirty="0"/>
              <a:t>Any person that has witnessed or experienced gender-discrimination, sexual harassment, or sex violence can file a complaint. </a:t>
            </a:r>
            <a:r>
              <a:rPr lang="en-US" dirty="0" smtClean="0"/>
              <a:t>Folsom Lake College </a:t>
            </a:r>
            <a:r>
              <a:rPr lang="en-US" dirty="0"/>
              <a:t>takes every report seriously, investigates the complaint, and works to protect the complainant and quickly find resolution</a:t>
            </a:r>
            <a:r>
              <a:rPr lang="en-US" dirty="0" smtClean="0"/>
              <a:t>.</a:t>
            </a:r>
          </a:p>
          <a:p>
            <a:pPr marL="0" indent="0">
              <a:buNone/>
            </a:pPr>
            <a:endParaRPr lang="en-US" dirty="0"/>
          </a:p>
          <a:p>
            <a:pPr marL="0" indent="0">
              <a:buNone/>
            </a:pPr>
            <a:r>
              <a:rPr lang="en-US" dirty="0" smtClean="0"/>
              <a:t>There are different ways to file a complaint: </a:t>
            </a:r>
          </a:p>
          <a:p>
            <a:r>
              <a:rPr lang="en-US" dirty="0" smtClean="0"/>
              <a:t>Los Rios Police Department (916) 558-2221 or 911</a:t>
            </a:r>
          </a:p>
          <a:p>
            <a:r>
              <a:rPr lang="en-US" dirty="0" smtClean="0"/>
              <a:t>Title IX Officer (916) 608-6688 or </a:t>
            </a:r>
            <a:r>
              <a:rPr lang="en-US" dirty="0" smtClean="0">
                <a:hlinkClick r:id="rId2"/>
              </a:rPr>
              <a:t>losrios.edu/</a:t>
            </a:r>
            <a:r>
              <a:rPr lang="en-US" dirty="0" err="1" smtClean="0">
                <a:hlinkClick r:id="rId2"/>
              </a:rPr>
              <a:t>titleix</a:t>
            </a:r>
            <a:r>
              <a:rPr lang="en-US" dirty="0" smtClean="0"/>
              <a:t> </a:t>
            </a:r>
          </a:p>
          <a:p>
            <a:r>
              <a:rPr lang="en-US" dirty="0" smtClean="0"/>
              <a:t>WEAVE Confidential Advocate (916) 568-3011 or </a:t>
            </a:r>
            <a:r>
              <a:rPr lang="en-US" dirty="0" smtClean="0">
                <a:hlinkClick r:id="rId3"/>
              </a:rPr>
              <a:t>WEAVE@losrios.edu</a:t>
            </a:r>
            <a:r>
              <a:rPr lang="en-US" dirty="0" smtClean="0"/>
              <a:t>  </a:t>
            </a:r>
            <a:endParaRPr lang="en-US" dirty="0"/>
          </a:p>
        </p:txBody>
      </p:sp>
    </p:spTree>
    <p:extLst>
      <p:ext uri="{BB962C8B-B14F-4D97-AF65-F5344CB8AC3E}">
        <p14:creationId xmlns:p14="http://schemas.microsoft.com/office/powerpoint/2010/main" val="36929728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999" y="447188"/>
            <a:ext cx="10824107" cy="970450"/>
          </a:xfrm>
        </p:spPr>
        <p:txBody>
          <a:bodyPr/>
          <a:lstStyle/>
          <a:p>
            <a:r>
              <a:rPr lang="en-US" dirty="0" smtClean="0"/>
              <a:t>After a complaint is made, what happens?</a:t>
            </a:r>
            <a:endParaRPr lang="en-US" dirty="0"/>
          </a:p>
        </p:txBody>
      </p:sp>
      <p:sp>
        <p:nvSpPr>
          <p:cNvPr id="3" name="Content Placeholder 2"/>
          <p:cNvSpPr>
            <a:spLocks noGrp="1"/>
          </p:cNvSpPr>
          <p:nvPr>
            <p:ph idx="1"/>
          </p:nvPr>
        </p:nvSpPr>
        <p:spPr>
          <a:xfrm>
            <a:off x="818712" y="2222287"/>
            <a:ext cx="10554574" cy="4349963"/>
          </a:xfrm>
        </p:spPr>
        <p:txBody>
          <a:bodyPr>
            <a:normAutofit lnSpcReduction="10000"/>
          </a:bodyPr>
          <a:lstStyle/>
          <a:p>
            <a:pPr marL="0" indent="0">
              <a:buNone/>
            </a:pPr>
            <a:r>
              <a:rPr lang="en-US" dirty="0" smtClean="0"/>
              <a:t>An investigation is put into immediate action once a complaint is received. This may or may not include interviewing the reporter, witnesses, subjects of the report, and other interim measures to create a safe environment and ensure that each person has access to education and the workplace. </a:t>
            </a:r>
          </a:p>
          <a:p>
            <a:pPr marL="0" indent="0">
              <a:buNone/>
            </a:pPr>
            <a:endParaRPr lang="en-US" dirty="0" smtClean="0"/>
          </a:p>
          <a:p>
            <a:r>
              <a:rPr lang="en-US" dirty="0" smtClean="0"/>
              <a:t>Students </a:t>
            </a:r>
            <a:r>
              <a:rPr lang="en-US" dirty="0"/>
              <a:t>who are found to have violated the </a:t>
            </a:r>
            <a:r>
              <a:rPr lang="en-US" dirty="0" smtClean="0"/>
              <a:t>Folsom Lake College </a:t>
            </a:r>
            <a:r>
              <a:rPr lang="en-US" dirty="0"/>
              <a:t>Student Code of Conduct and/or </a:t>
            </a:r>
            <a:r>
              <a:rPr lang="en-US" dirty="0" smtClean="0"/>
              <a:t>Los Rios Community College District Policy </a:t>
            </a:r>
            <a:r>
              <a:rPr lang="en-US" dirty="0"/>
              <a:t>will be referred </a:t>
            </a:r>
            <a:r>
              <a:rPr lang="en-US" dirty="0" smtClean="0"/>
              <a:t>to Student Conduct </a:t>
            </a:r>
            <a:r>
              <a:rPr lang="en-US" dirty="0"/>
              <a:t>for </a:t>
            </a:r>
            <a:r>
              <a:rPr lang="en-US" dirty="0" smtClean="0"/>
              <a:t>appropriate action.</a:t>
            </a:r>
          </a:p>
          <a:p>
            <a:pPr lvl="1"/>
            <a:r>
              <a:rPr lang="en-US" dirty="0" smtClean="0"/>
              <a:t>Sanctions for students may include action up to and including expulsion from the college.</a:t>
            </a:r>
          </a:p>
          <a:p>
            <a:pPr lvl="1"/>
            <a:endParaRPr lang="en-US" dirty="0"/>
          </a:p>
          <a:p>
            <a:r>
              <a:rPr lang="en-US" dirty="0"/>
              <a:t>Employees who are found to have violated Los Rios Community College District Policy </a:t>
            </a:r>
            <a:r>
              <a:rPr lang="en-US" dirty="0" smtClean="0"/>
              <a:t>will </a:t>
            </a:r>
            <a:r>
              <a:rPr lang="en-US" dirty="0"/>
              <a:t>be referred to Human Resources </a:t>
            </a:r>
            <a:r>
              <a:rPr lang="en-US" dirty="0" smtClean="0"/>
              <a:t>Services.</a:t>
            </a:r>
          </a:p>
          <a:p>
            <a:pPr lvl="1"/>
            <a:r>
              <a:rPr lang="en-US" dirty="0" smtClean="0"/>
              <a:t>Sanctions for employees may include employment action up to and including termination of employment. </a:t>
            </a:r>
            <a:endParaRPr lang="en-US" dirty="0"/>
          </a:p>
        </p:txBody>
      </p:sp>
    </p:spTree>
    <p:extLst>
      <p:ext uri="{BB962C8B-B14F-4D97-AF65-F5344CB8AC3E}">
        <p14:creationId xmlns:p14="http://schemas.microsoft.com/office/powerpoint/2010/main" val="36278748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if I want to remain anonymous?</a:t>
            </a:r>
            <a:endParaRPr lang="en-US" dirty="0"/>
          </a:p>
        </p:txBody>
      </p:sp>
      <p:sp>
        <p:nvSpPr>
          <p:cNvPr id="3" name="Content Placeholder 2"/>
          <p:cNvSpPr>
            <a:spLocks noGrp="1"/>
          </p:cNvSpPr>
          <p:nvPr>
            <p:ph idx="1"/>
          </p:nvPr>
        </p:nvSpPr>
        <p:spPr>
          <a:xfrm>
            <a:off x="810000" y="2271272"/>
            <a:ext cx="10554574" cy="4194842"/>
          </a:xfrm>
        </p:spPr>
        <p:txBody>
          <a:bodyPr/>
          <a:lstStyle/>
          <a:p>
            <a:r>
              <a:rPr lang="en-US" dirty="0" smtClean="0"/>
              <a:t>Folsom Lake College </a:t>
            </a:r>
            <a:r>
              <a:rPr lang="en-US" dirty="0"/>
              <a:t>works to maintain confidentiality and privacy in all Title IX reports and to protect the complainant and/or reporter. Although there are degrees in which </a:t>
            </a:r>
            <a:r>
              <a:rPr lang="en-US" dirty="0" smtClean="0"/>
              <a:t>the college </a:t>
            </a:r>
            <a:r>
              <a:rPr lang="en-US" dirty="0"/>
              <a:t>can maintain the anonymity of one's name, it is important to provide contact information when reporting so that an immediate and thorough investigation of the incident may occur.</a:t>
            </a:r>
          </a:p>
          <a:p>
            <a:r>
              <a:rPr lang="en-US" dirty="0"/>
              <a:t>Title IX law states that the college is to take immediate action when a complaint is made into both investigation of the case as well as to protect the complainant. </a:t>
            </a:r>
            <a:r>
              <a:rPr lang="en-US" dirty="0" smtClean="0"/>
              <a:t>Folsom Lake College </a:t>
            </a:r>
            <a:r>
              <a:rPr lang="en-US" dirty="0"/>
              <a:t>and the Title IX team will meet with each individual to determine necessary protective steps needed.</a:t>
            </a:r>
          </a:p>
          <a:p>
            <a:pPr marL="0" indent="0">
              <a:buNone/>
            </a:pPr>
            <a:endParaRPr lang="en-US" dirty="0"/>
          </a:p>
        </p:txBody>
      </p:sp>
    </p:spTree>
    <p:extLst>
      <p:ext uri="{BB962C8B-B14F-4D97-AF65-F5344CB8AC3E}">
        <p14:creationId xmlns:p14="http://schemas.microsoft.com/office/powerpoint/2010/main" val="17488790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a:xfrm>
            <a:off x="810000" y="2450887"/>
            <a:ext cx="11046715" cy="4162184"/>
          </a:xfrm>
        </p:spPr>
        <p:txBody>
          <a:bodyPr>
            <a:normAutofit fontScale="92500" lnSpcReduction="20000"/>
          </a:bodyPr>
          <a:lstStyle/>
          <a:p>
            <a:r>
              <a:rPr lang="en-US" b="1" u="sng" dirty="0" smtClean="0"/>
              <a:t>Title IX Coordinator:</a:t>
            </a:r>
            <a:r>
              <a:rPr lang="en-US" dirty="0" smtClean="0"/>
              <a:t> Molly </a:t>
            </a:r>
            <a:r>
              <a:rPr lang="en-US" dirty="0"/>
              <a:t>Senecal – (916) 608-6688 or </a:t>
            </a:r>
            <a:r>
              <a:rPr lang="en-US" dirty="0">
                <a:hlinkClick r:id="rId2"/>
              </a:rPr>
              <a:t>SenecaM@flc.losrios.edu</a:t>
            </a:r>
            <a:r>
              <a:rPr lang="en-US" dirty="0"/>
              <a:t> </a:t>
            </a:r>
          </a:p>
          <a:p>
            <a:endParaRPr lang="en-US" dirty="0" smtClean="0"/>
          </a:p>
          <a:p>
            <a:r>
              <a:rPr lang="en-US" b="1" u="sng" dirty="0" smtClean="0"/>
              <a:t>WEAVE Confidential Advocate: </a:t>
            </a:r>
            <a:r>
              <a:rPr lang="en-US" dirty="0" smtClean="0"/>
              <a:t>(916) 568-3011 or </a:t>
            </a:r>
            <a:r>
              <a:rPr lang="en-US" dirty="0" smtClean="0">
                <a:hlinkClick r:id="rId3"/>
              </a:rPr>
              <a:t>WEAVE@losrios.edu</a:t>
            </a:r>
            <a:r>
              <a:rPr lang="en-US" dirty="0" smtClean="0"/>
              <a:t> </a:t>
            </a:r>
          </a:p>
          <a:p>
            <a:pPr marL="0" indent="0">
              <a:buNone/>
            </a:pPr>
            <a:endParaRPr lang="en-US" dirty="0" smtClean="0"/>
          </a:p>
          <a:p>
            <a:r>
              <a:rPr lang="en-US" b="1" u="sng" dirty="0" smtClean="0"/>
              <a:t>Los Rios Police Department:</a:t>
            </a:r>
            <a:r>
              <a:rPr lang="en-US" dirty="0" smtClean="0"/>
              <a:t> (916) 558-2221 </a:t>
            </a:r>
          </a:p>
          <a:p>
            <a:pPr marL="0" indent="0">
              <a:buNone/>
            </a:pPr>
            <a:endParaRPr lang="en-US" dirty="0" smtClean="0"/>
          </a:p>
          <a:p>
            <a:r>
              <a:rPr lang="en-US" b="1" u="sng" dirty="0" smtClean="0"/>
              <a:t>Los </a:t>
            </a:r>
            <a:r>
              <a:rPr lang="en-US" b="1" u="sng" dirty="0"/>
              <a:t>Rios District’s </a:t>
            </a:r>
            <a:r>
              <a:rPr lang="en-US" b="1" u="sng" dirty="0" smtClean="0"/>
              <a:t>Sexual Harassment </a:t>
            </a:r>
            <a:r>
              <a:rPr lang="en-US" b="1" u="sng" dirty="0"/>
              <a:t>P</a:t>
            </a:r>
            <a:r>
              <a:rPr lang="en-US" b="1" u="sng" dirty="0" smtClean="0"/>
              <a:t>olicy: </a:t>
            </a:r>
            <a:r>
              <a:rPr lang="en-US" dirty="0" smtClean="0">
                <a:hlinkClick r:id="rId4"/>
              </a:rPr>
              <a:t>http</a:t>
            </a:r>
            <a:r>
              <a:rPr lang="en-US" dirty="0">
                <a:hlinkClick r:id="rId4"/>
              </a:rPr>
              <a:t>://</a:t>
            </a:r>
            <a:r>
              <a:rPr lang="en-US" dirty="0" smtClean="0">
                <a:hlinkClick r:id="rId4"/>
              </a:rPr>
              <a:t>www.losrios.edu/legal/Policies/P-2000/P-2424.pdf</a:t>
            </a:r>
            <a:endParaRPr lang="en-US" dirty="0" smtClean="0"/>
          </a:p>
          <a:p>
            <a:pPr marL="0" indent="0">
              <a:buNone/>
            </a:pPr>
            <a:r>
              <a:rPr lang="en-US" dirty="0" smtClean="0"/>
              <a:t> </a:t>
            </a:r>
          </a:p>
          <a:p>
            <a:r>
              <a:rPr lang="en-US" b="1" u="sng" dirty="0"/>
              <a:t>Community Resources: </a:t>
            </a:r>
            <a:r>
              <a:rPr lang="en-US" dirty="0">
                <a:hlinkClick r:id="rId5"/>
              </a:rPr>
              <a:t>http://</a:t>
            </a:r>
            <a:r>
              <a:rPr lang="en-US" dirty="0" smtClean="0">
                <a:hlinkClick r:id="rId5"/>
              </a:rPr>
              <a:t>www.losrios.edu/general_counsel/resources/notanymore_communityresources.pdf</a:t>
            </a:r>
            <a:r>
              <a:rPr lang="en-US" dirty="0" smtClean="0"/>
              <a:t> </a:t>
            </a:r>
          </a:p>
          <a:p>
            <a:endParaRPr lang="en-US" dirty="0" smtClean="0"/>
          </a:p>
          <a:p>
            <a:r>
              <a:rPr lang="en-US" b="1" u="sng" dirty="0" smtClean="0"/>
              <a:t>Affirmative Consent</a:t>
            </a:r>
            <a:r>
              <a:rPr lang="en-US" b="1" u="sng" dirty="0"/>
              <a:t>: </a:t>
            </a:r>
            <a:r>
              <a:rPr lang="en-US" dirty="0">
                <a:hlinkClick r:id="rId6"/>
              </a:rPr>
              <a:t>https://</a:t>
            </a:r>
            <a:r>
              <a:rPr lang="en-US" dirty="0" smtClean="0">
                <a:hlinkClick r:id="rId6"/>
              </a:rPr>
              <a:t>www.youtube.com/watch?v=igqM6irCWvM</a:t>
            </a:r>
            <a:r>
              <a:rPr lang="en-US" dirty="0" smtClean="0"/>
              <a:t> </a:t>
            </a:r>
          </a:p>
        </p:txBody>
      </p:sp>
    </p:spTree>
    <p:extLst>
      <p:ext uri="{BB962C8B-B14F-4D97-AF65-F5344CB8AC3E}">
        <p14:creationId xmlns:p14="http://schemas.microsoft.com/office/powerpoint/2010/main" val="42289621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a:t>
            </a:r>
            <a:endParaRPr lang="en-US" dirty="0"/>
          </a:p>
        </p:txBody>
      </p:sp>
      <p:pic>
        <p:nvPicPr>
          <p:cNvPr id="3074" name="Picture 2" descr="FalconLogo_head_with white rule.png (2185×147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3211" y="2603287"/>
            <a:ext cx="5425576"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450248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TM03457503[[fn=Quotable]]</Template>
  <TotalTime>134</TotalTime>
  <Words>1354</Words>
  <Application>Microsoft Office PowerPoint</Application>
  <PresentationFormat>Widescreen</PresentationFormat>
  <Paragraphs>117</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Century Gothic</vt:lpstr>
      <vt:lpstr>Wingdings 2</vt:lpstr>
      <vt:lpstr>Quotable</vt:lpstr>
      <vt:lpstr>Title IX Review:  Gender-Based Violence and Harassment Training</vt:lpstr>
      <vt:lpstr>What is Title IX?</vt:lpstr>
      <vt:lpstr>Who does Title IX apply to?</vt:lpstr>
      <vt:lpstr>Who is protected by Title IX?</vt:lpstr>
      <vt:lpstr>What conduct is prohibited by Title IX?</vt:lpstr>
      <vt:lpstr>What is gender discrimination?</vt:lpstr>
      <vt:lpstr>What is sexual harassment?</vt:lpstr>
      <vt:lpstr>What is sexual violence?</vt:lpstr>
      <vt:lpstr>What is retaliation? </vt:lpstr>
      <vt:lpstr>What is a hostile environment?</vt:lpstr>
      <vt:lpstr>Who needs to report?</vt:lpstr>
      <vt:lpstr>What can you do? (Bystander Intervention)</vt:lpstr>
      <vt:lpstr>How do I file a complaint?</vt:lpstr>
      <vt:lpstr>After a complaint is made, what happens?</vt:lpstr>
      <vt:lpstr>What if I want to remain anonymous?</vt:lpstr>
      <vt:lpstr>Resources</vt:lpstr>
      <vt:lpstr>Questions?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Sexual Assault and Harrassment</dc:title>
  <dc:creator>Senecal, Molly</dc:creator>
  <cp:lastModifiedBy>Senecal, Molly</cp:lastModifiedBy>
  <cp:revision>16</cp:revision>
  <dcterms:created xsi:type="dcterms:W3CDTF">2018-03-29T20:08:38Z</dcterms:created>
  <dcterms:modified xsi:type="dcterms:W3CDTF">2018-04-06T00:09:41Z</dcterms:modified>
</cp:coreProperties>
</file>